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1" r:id="rId4"/>
    <p:sldId id="259" r:id="rId5"/>
    <p:sldId id="262" r:id="rId6"/>
    <p:sldId id="260" r:id="rId7"/>
    <p:sldId id="263" r:id="rId8"/>
    <p:sldId id="264" r:id="rId9"/>
    <p:sldId id="265" r:id="rId10"/>
    <p:sldId id="271" r:id="rId11"/>
    <p:sldId id="266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5395"/>
    <a:srgbClr val="0F6F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52087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1686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401516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492975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48944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979112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364621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11957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5726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31460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10429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17175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09463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97726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93902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7107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19747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46ADAAF-526E-415C-B184-F06C2B5126D7}" type="datetimeFigureOut">
              <a:rPr lang="en-IL" smtClean="0"/>
              <a:t>15/01/2023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CFD246C-FB34-49C7-940A-5E188692E67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9486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nlomdim.co.il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mudnaim.co.il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1A008DD-D1D9-FAE1-4AD6-EA4EDB3F30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60145" y="5347855"/>
            <a:ext cx="3852842" cy="1178578"/>
          </a:xfrm>
        </p:spPr>
        <p:txBody>
          <a:bodyPr>
            <a:normAutofit/>
          </a:bodyPr>
          <a:lstStyle/>
          <a:p>
            <a:pPr rtl="1"/>
            <a:r>
              <a:rPr lang="en-US" dirty="0"/>
              <a:t>Yehudit Brickner 328601018</a:t>
            </a:r>
            <a:br>
              <a:rPr lang="en-US" dirty="0"/>
            </a:br>
            <a:r>
              <a:rPr lang="en-US" dirty="0"/>
              <a:t>David </a:t>
            </a:r>
            <a:r>
              <a:rPr lang="en-US" dirty="0" err="1"/>
              <a:t>Ehevich</a:t>
            </a:r>
            <a:r>
              <a:rPr lang="en-US" dirty="0"/>
              <a:t> 212757405</a:t>
            </a:r>
            <a:br>
              <a:rPr lang="en-US" dirty="0"/>
            </a:br>
            <a:r>
              <a:rPr lang="en-US" dirty="0"/>
              <a:t>Gilad </a:t>
            </a:r>
            <a:r>
              <a:rPr lang="en-US" dirty="0" err="1"/>
              <a:t>Livshitz</a:t>
            </a:r>
            <a:r>
              <a:rPr lang="en-US" dirty="0"/>
              <a:t> 206768962</a:t>
            </a:r>
            <a:endParaRPr lang="en-IL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2891B6B-EF74-4974-351D-45E14E0891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260" y="190587"/>
            <a:ext cx="6361209" cy="432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882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258779-0E4C-2E69-13C7-9E247D4BC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074" y="390524"/>
            <a:ext cx="7767947" cy="32747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23211F-E8FB-7346-1DEA-B2BF3611A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074" y="3878160"/>
            <a:ext cx="7767947" cy="25893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E96F0D-18F8-860A-F641-F570EE8ED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6051" y="1449470"/>
            <a:ext cx="2640900" cy="413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768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92AFBF86-5DAF-4D46-8786-F4C7A376C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E19B3BDB-2DCF-406C-9AA8-9E0970E1B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3" name="Freeform 7">
              <a:extLst>
                <a:ext uri="{FF2B5EF4-FFF2-40B4-BE49-F238E27FC236}">
                  <a16:creationId xmlns:a16="http://schemas.microsoft.com/office/drawing/2014/main" id="{12B0D721-E797-4F4F-929E-7008008C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9530C853-97C0-43FB-B7C2-1E5E42A73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55" name="Freeform 9">
              <a:extLst>
                <a:ext uri="{FF2B5EF4-FFF2-40B4-BE49-F238E27FC236}">
                  <a16:creationId xmlns:a16="http://schemas.microsoft.com/office/drawing/2014/main" id="{DCAD804E-1F0F-4678-871B-39A05266F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56" name="Freeform 10">
              <a:extLst>
                <a:ext uri="{FF2B5EF4-FFF2-40B4-BE49-F238E27FC236}">
                  <a16:creationId xmlns:a16="http://schemas.microsoft.com/office/drawing/2014/main" id="{3EE94EE6-76C6-4910-A4B6-935054712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57" name="Freeform 11">
              <a:extLst>
                <a:ext uri="{FF2B5EF4-FFF2-40B4-BE49-F238E27FC236}">
                  <a16:creationId xmlns:a16="http://schemas.microsoft.com/office/drawing/2014/main" id="{87D2EB15-59ED-43BB-8CED-7BA0BB5D3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59" name="Rounded Rectangle 16">
            <a:extLst>
              <a:ext uri="{FF2B5EF4-FFF2-40B4-BE49-F238E27FC236}">
                <a16:creationId xmlns:a16="http://schemas.microsoft.com/office/drawing/2014/main" id="{8C2CE3DB-200E-4445-B316-69FE3850D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72279" y="648931"/>
            <a:ext cx="8930745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video1998149481">
            <a:hlinkClick r:id="" action="ppaction://media"/>
            <a:extLst>
              <a:ext uri="{FF2B5EF4-FFF2-40B4-BE49-F238E27FC236}">
                <a16:creationId xmlns:a16="http://schemas.microsoft.com/office/drawing/2014/main" id="{67D808E2-1D49-595A-E1E8-C7AC9F1475A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72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94768" y="1011765"/>
            <a:ext cx="8083036" cy="454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89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9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F1527C3-06F4-4F4D-B364-8E9726645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BF1C23D2-D74F-4456-AD7B-904A6E28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578577AD-563A-4936-9ACB-FDCF29841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1C9F3743-BFAB-4636-81C7-ACD99C694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C58029E-BC15-45E4-AA28-CC80C96A3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41CBB721-7EDD-4FEA-9D6B-A3656D9F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4C945CDA-4F14-4FA0-B272-B1E25B4FA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EDD0CF4-0DD3-6843-9FEC-58C792EAE0B4}"/>
              </a:ext>
            </a:extLst>
          </p:cNvPr>
          <p:cNvSpPr txBox="1"/>
          <p:nvPr/>
        </p:nvSpPr>
        <p:spPr>
          <a:xfrm>
            <a:off x="5260168" y="1352550"/>
            <a:ext cx="60753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wanted to connect the app to WhatsApp and couldn’t get it to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 app allows you to be signed up to more than one meeting at a time</a:t>
            </a:r>
            <a:endParaRPr lang="en-I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755EB7-3F71-9679-2D7F-69111CB6F419}"/>
              </a:ext>
            </a:extLst>
          </p:cNvPr>
          <p:cNvSpPr txBox="1"/>
          <p:nvPr/>
        </p:nvSpPr>
        <p:spPr>
          <a:xfrm>
            <a:off x="496112" y="685801"/>
            <a:ext cx="2743200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ln w="3175" cmpd="sng">
                  <a:noFill/>
                </a:ln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Disparities</a:t>
            </a:r>
          </a:p>
        </p:txBody>
      </p:sp>
    </p:spTree>
    <p:extLst>
      <p:ext uri="{BB962C8B-B14F-4D97-AF65-F5344CB8AC3E}">
        <p14:creationId xmlns:p14="http://schemas.microsoft.com/office/powerpoint/2010/main" val="3508360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F1527C3-06F4-4F4D-B364-8E9726645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BF1C23D2-D74F-4456-AD7B-904A6E28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578577AD-563A-4936-9ACB-FDCF29841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1C9F3743-BFAB-4636-81C7-ACD99C694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C58029E-BC15-45E4-AA28-CC80C96A3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41CBB721-7EDD-4FEA-9D6B-A3656D9F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4C945CDA-4F14-4FA0-B272-B1E25B4FA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C65071-F029-47E0-CCCC-FEE3DA4F317C}"/>
              </a:ext>
            </a:extLst>
          </p:cNvPr>
          <p:cNvSpPr txBox="1"/>
          <p:nvPr/>
        </p:nvSpPr>
        <p:spPr>
          <a:xfrm>
            <a:off x="4849251" y="1720274"/>
            <a:ext cx="6385918" cy="2879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https://github.com/Yehudit-Brickner/TeachMe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02B1CE-4D9C-9243-302D-01F1F6520452}"/>
              </a:ext>
            </a:extLst>
          </p:cNvPr>
          <p:cNvSpPr txBox="1"/>
          <p:nvPr/>
        </p:nvSpPr>
        <p:spPr>
          <a:xfrm>
            <a:off x="496112" y="685801"/>
            <a:ext cx="2743200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ln w="3175" cmpd="sng">
                  <a:noFill/>
                </a:ln>
                <a:solidFill>
                  <a:srgbClr val="FFFFFF"/>
                </a:solidFill>
                <a:latin typeface="+mj-lt"/>
                <a:ea typeface="+mj-ea"/>
                <a:cs typeface="+mj-cs"/>
              </a:rPr>
              <a:t>GitHub links</a:t>
            </a:r>
          </a:p>
        </p:txBody>
      </p:sp>
    </p:spTree>
    <p:extLst>
      <p:ext uri="{BB962C8B-B14F-4D97-AF65-F5344CB8AC3E}">
        <p14:creationId xmlns:p14="http://schemas.microsoft.com/office/powerpoint/2010/main" val="1047683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2E86F1-1E56-D880-5871-808E92910A92}"/>
              </a:ext>
            </a:extLst>
          </p:cNvPr>
          <p:cNvSpPr txBox="1"/>
          <p:nvPr/>
        </p:nvSpPr>
        <p:spPr>
          <a:xfrm>
            <a:off x="496112" y="685801"/>
            <a:ext cx="2743200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200" b="1">
                <a:ln w="3175" cmpd="sng">
                  <a:noFill/>
                </a:ln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 design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27B6CF6-BF30-E81D-C16B-374638EF71FB}"/>
              </a:ext>
            </a:extLst>
          </p:cNvPr>
          <p:cNvSpPr txBox="1"/>
          <p:nvPr/>
        </p:nvSpPr>
        <p:spPr>
          <a:xfrm>
            <a:off x="5117106" y="685801"/>
            <a:ext cx="6385918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b="1"/>
              <a:t>Project purpose </a:t>
            </a:r>
            <a:endParaRPr lang="en-US" sz="160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Teach me is an app that will help connect tutors and students.</a:t>
            </a:r>
            <a:endParaRPr lang="en-US" sz="160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How often do you see someone write in a WhatsApp group or Facebook group that they are looking for a tutor …</a:t>
            </a:r>
            <a:endParaRPr lang="en-US" sz="160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Our app can solve this problem by having one place where you can look for tutors and sign up for meetings to get help</a:t>
            </a:r>
            <a:endParaRPr lang="en-US" sz="160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1600"/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b="1"/>
              <a:t>The problem and solutions that exist </a:t>
            </a:r>
            <a:endParaRPr lang="en-US" sz="160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When looking for tutors online the first sites that come up are</a:t>
            </a:r>
            <a:br>
              <a:rPr lang="en-US" sz="1600" dirty="0"/>
            </a:br>
            <a:r>
              <a:rPr lang="en-US" sz="1600" dirty="0">
                <a:hlinkClick r:id="rId3"/>
              </a:rPr>
              <a:t>https://www.kanlomdim.co.il/</a:t>
            </a:r>
            <a:r>
              <a:rPr lang="en-US" sz="1600" dirty="0"/>
              <a:t> (</a:t>
            </a:r>
            <a:r>
              <a:rPr lang="en-US" sz="1600"/>
              <a:t>כאן לומדים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>
                <a:hlinkClick r:id="rId4"/>
              </a:rPr>
              <a:t>https://www.limudnaim.co.il/</a:t>
            </a:r>
            <a:r>
              <a:rPr lang="en-US" sz="1600" dirty="0"/>
              <a:t> (</a:t>
            </a:r>
            <a:r>
              <a:rPr lang="en-US" sz="1600"/>
              <a:t>לימוד נעים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which have lessons for kids in grades 1-12, or have few subjects that are meant for university students</a:t>
            </a:r>
            <a:endParaRPr lang="en-US" sz="160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When looking for apps, there are apps meant to help children and tutorial apps, but there aren’t any apps that are meant for university students</a:t>
            </a:r>
            <a:endParaRPr lang="en-US" sz="160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600" dirty="0"/>
              <a:t>With all this said this app isn’t only for university students, but it could be a very useful tool for them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512493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006A0F-578C-8D47-9D41-0312F2579ADC}"/>
              </a:ext>
            </a:extLst>
          </p:cNvPr>
          <p:cNvSpPr txBox="1"/>
          <p:nvPr/>
        </p:nvSpPr>
        <p:spPr>
          <a:xfrm>
            <a:off x="496112" y="685801"/>
            <a:ext cx="2743200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ln w="3175" cmpd="sng">
                  <a:noFill/>
                </a:ln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 design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8E4903C-87F7-0C16-CEFC-9CF76F7D0088}"/>
              </a:ext>
            </a:extLst>
          </p:cNvPr>
          <p:cNvSpPr txBox="1"/>
          <p:nvPr/>
        </p:nvSpPr>
        <p:spPr>
          <a:xfrm>
            <a:off x="5117106" y="685801"/>
            <a:ext cx="6385918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b="1" dirty="0"/>
              <a:t>Who is this app for?</a:t>
            </a:r>
            <a:endParaRPr lang="en-US" sz="2000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Any student that needs help understanding the material taught in class or needs help with assignments, but is meant more for university students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Any person that wants to learn something new on a one-on-one bases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People who can give tutoring lessons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20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b="1" dirty="0"/>
              <a:t>How does our app help solve the problem?</a:t>
            </a:r>
            <a:endParaRPr lang="en-US" sz="2000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dirty="0"/>
              <a:t>Our app can start here at this university and spread from it to help students all over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20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2000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34556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697299-E2EE-7058-95C3-4CA568430928}"/>
              </a:ext>
            </a:extLst>
          </p:cNvPr>
          <p:cNvSpPr txBox="1"/>
          <p:nvPr/>
        </p:nvSpPr>
        <p:spPr>
          <a:xfrm>
            <a:off x="496112" y="685801"/>
            <a:ext cx="2743200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200" b="1">
                <a:ln w="3175" cmpd="sng">
                  <a:noFill/>
                </a:ln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 design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772677B-D563-E19C-CCA7-33D56D927657}"/>
              </a:ext>
            </a:extLst>
          </p:cNvPr>
          <p:cNvSpPr txBox="1"/>
          <p:nvPr/>
        </p:nvSpPr>
        <p:spPr>
          <a:xfrm>
            <a:off x="5117106" y="685801"/>
            <a:ext cx="6385918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400" b="1" dirty="0"/>
              <a:t>About the app: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1400" dirty="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400" dirty="0"/>
              <a:t>The app has 2 permissions tutor and student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1400" dirty="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400" dirty="0"/>
              <a:t>Tutors create a lesson that contains meetings.</a:t>
            </a:r>
            <a:br>
              <a:rPr lang="en-US" sz="1400" dirty="0"/>
            </a:br>
            <a:r>
              <a:rPr lang="en-US" sz="1400" dirty="0"/>
              <a:t>The lesson has information that is relevant to the lessons</a:t>
            </a:r>
            <a:br>
              <a:rPr lang="en-US" sz="1400" dirty="0"/>
            </a:br>
            <a:r>
              <a:rPr lang="en-US" sz="1400" dirty="0"/>
              <a:t>The meetings have information that is relevant to this specific meeting, ex. date time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1400" dirty="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400" dirty="0"/>
              <a:t> Students can search for lessons by name and date</a:t>
            </a:r>
            <a:br>
              <a:rPr lang="en-US" sz="1400" dirty="0"/>
            </a:br>
            <a:r>
              <a:rPr lang="en-US" sz="1400" dirty="0"/>
              <a:t>Then they will get Meeting Info about the lesson</a:t>
            </a:r>
            <a:br>
              <a:rPr lang="en-US" sz="1400" dirty="0"/>
            </a:br>
            <a:r>
              <a:rPr lang="en-US" sz="1400" dirty="0"/>
              <a:t>They then can sign up for the meetings 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1400" dirty="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1400" dirty="0"/>
              <a:t>Both the tutor and the student can see their past and future meetings.</a:t>
            </a:r>
            <a:br>
              <a:rPr lang="en-US" sz="1400" dirty="0"/>
            </a:br>
            <a:r>
              <a:rPr lang="en-US" sz="1400" dirty="0"/>
              <a:t>They also can update their information and add the other permission if they don’t have</a:t>
            </a:r>
            <a:br>
              <a:rPr lang="en-US" sz="1400" dirty="0"/>
            </a:br>
            <a:r>
              <a:rPr lang="en-US" sz="1400" dirty="0"/>
              <a:t>such that someone could be a student and a tutor at the same time</a:t>
            </a:r>
          </a:p>
        </p:txBody>
      </p:sp>
    </p:spTree>
    <p:extLst>
      <p:ext uri="{BB962C8B-B14F-4D97-AF65-F5344CB8AC3E}">
        <p14:creationId xmlns:p14="http://schemas.microsoft.com/office/powerpoint/2010/main" val="116763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006A0F-578C-8D47-9D41-0312F2579ADC}"/>
              </a:ext>
            </a:extLst>
          </p:cNvPr>
          <p:cNvSpPr txBox="1"/>
          <p:nvPr/>
        </p:nvSpPr>
        <p:spPr>
          <a:xfrm>
            <a:off x="496112" y="685801"/>
            <a:ext cx="2743200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200" b="1">
                <a:ln w="3175" cmpd="sng">
                  <a:noFill/>
                </a:ln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 design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8E4903C-87F7-0C16-CEFC-9CF76F7D0088}"/>
              </a:ext>
            </a:extLst>
          </p:cNvPr>
          <p:cNvSpPr txBox="1"/>
          <p:nvPr/>
        </p:nvSpPr>
        <p:spPr>
          <a:xfrm>
            <a:off x="5117106" y="685801"/>
            <a:ext cx="6385918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 b="1" dirty="0"/>
              <a:t>System requirements</a:t>
            </a:r>
            <a:endParaRPr lang="en-US" sz="2000" b="1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2000" b="1"/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Functional requirements</a:t>
            </a:r>
          </a:p>
          <a:p>
            <a:pPr marL="800100" lvl="1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Tutor – create a Lesson and Meetings</a:t>
            </a:r>
          </a:p>
          <a:p>
            <a:pPr marL="800100" lvl="1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Tutor – add a meeting summary</a:t>
            </a:r>
          </a:p>
          <a:p>
            <a:pPr marL="800100" lvl="1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Student – search for a lesson</a:t>
            </a:r>
          </a:p>
          <a:p>
            <a:pPr marL="800100" lvl="1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Student – sign up for a lessons meeting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2000"/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Non-Functional requirements</a:t>
            </a:r>
          </a:p>
          <a:p>
            <a:pPr marL="800100" lvl="1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/>
              <a:t>Make the app easy to use (Usability)</a:t>
            </a:r>
          </a:p>
          <a:p>
            <a:pPr marL="800100" lvl="1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000">
                <a:highlight>
                  <a:srgbClr val="808080"/>
                </a:highlight>
              </a:rPr>
              <a:t>Connection with other apps (WhatsApp)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106034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33CA4AD-E9C7-A074-BC38-4069EB6997CA}"/>
              </a:ext>
            </a:extLst>
          </p:cNvPr>
          <p:cNvSpPr txBox="1"/>
          <p:nvPr/>
        </p:nvSpPr>
        <p:spPr>
          <a:xfrm>
            <a:off x="3595832" y="255665"/>
            <a:ext cx="5138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F6FC6"/>
                </a:solidFill>
              </a:rPr>
              <a:t>Graphs and Diagrams</a:t>
            </a:r>
            <a:endParaRPr lang="en-IL" sz="3600" b="1" dirty="0">
              <a:solidFill>
                <a:srgbClr val="0F6FC6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AB99C5-10F2-AFBC-A1D2-D33D92BC1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296" y="1249688"/>
            <a:ext cx="4410613" cy="48897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8201ED-BAFD-24CB-9320-B3F6BBCE9135}"/>
              </a:ext>
            </a:extLst>
          </p:cNvPr>
          <p:cNvSpPr txBox="1"/>
          <p:nvPr/>
        </p:nvSpPr>
        <p:spPr>
          <a:xfrm>
            <a:off x="2192076" y="818381"/>
            <a:ext cx="19026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Use case diagram</a:t>
            </a:r>
            <a:endParaRPr lang="en-IL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89DD13-AEED-CB27-9BD3-555B3E0390FB}"/>
              </a:ext>
            </a:extLst>
          </p:cNvPr>
          <p:cNvSpPr txBox="1"/>
          <p:nvPr/>
        </p:nvSpPr>
        <p:spPr>
          <a:xfrm>
            <a:off x="8510482" y="793469"/>
            <a:ext cx="19026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Part of the UML</a:t>
            </a:r>
            <a:endParaRPr lang="en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AA27A2-B8C5-0FB2-3D1C-70B1F4C11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9702" y="1249688"/>
            <a:ext cx="5211877" cy="54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10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33CA4AD-E9C7-A074-BC38-4069EB6997CA}"/>
              </a:ext>
            </a:extLst>
          </p:cNvPr>
          <p:cNvSpPr txBox="1"/>
          <p:nvPr/>
        </p:nvSpPr>
        <p:spPr>
          <a:xfrm>
            <a:off x="3595832" y="255665"/>
            <a:ext cx="5138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F6FC6"/>
                </a:solidFill>
              </a:rPr>
              <a:t>Graphs and Diagrams</a:t>
            </a:r>
            <a:endParaRPr lang="en-IL" sz="3600" b="1" dirty="0">
              <a:solidFill>
                <a:srgbClr val="0F6FC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B10B05-B559-B4AE-4026-C39AB13C61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3" t="3597" r="1987" b="9025"/>
          <a:stretch/>
        </p:blipFill>
        <p:spPr>
          <a:xfrm>
            <a:off x="1266053" y="1614628"/>
            <a:ext cx="10544948" cy="47529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5F892F-A0F5-0AB7-56C5-08DC3A7AFD8C}"/>
              </a:ext>
            </a:extLst>
          </p:cNvPr>
          <p:cNvSpPr txBox="1"/>
          <p:nvPr/>
        </p:nvSpPr>
        <p:spPr>
          <a:xfrm>
            <a:off x="1625600" y="1073646"/>
            <a:ext cx="254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State machine diagram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840892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E1B70A-F337-1716-6851-BAA4DBFE4503}"/>
              </a:ext>
            </a:extLst>
          </p:cNvPr>
          <p:cNvSpPr txBox="1"/>
          <p:nvPr/>
        </p:nvSpPr>
        <p:spPr>
          <a:xfrm>
            <a:off x="2473614" y="278756"/>
            <a:ext cx="6291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F6FC6"/>
                </a:solidFill>
              </a:rPr>
              <a:t>Technological mapping</a:t>
            </a:r>
            <a:endParaRPr lang="en-IL" sz="3600" b="1" dirty="0">
              <a:solidFill>
                <a:srgbClr val="0F6FC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DD7B1E-B0E4-7C45-95F7-A3ABAFC387E9}"/>
              </a:ext>
            </a:extLst>
          </p:cNvPr>
          <p:cNvSpPr txBox="1"/>
          <p:nvPr/>
        </p:nvSpPr>
        <p:spPr>
          <a:xfrm>
            <a:off x="2473614" y="1290493"/>
            <a:ext cx="822036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System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 use the MVC design – Model View Controller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Model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The model calls the functions that call the database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View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The view is the XMLs and the Activity classes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Controller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The controller connects the Model and View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If the view needs to show data from the database, it will call the controller who will call the model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4278977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FF48BB-93A8-3BBA-BBAC-38F7A1590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422" y="5158311"/>
            <a:ext cx="2238430" cy="123744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CDE932F-77D1-D166-C04D-0CC5B7DB3C15}"/>
              </a:ext>
            </a:extLst>
          </p:cNvPr>
          <p:cNvGrpSpPr/>
          <p:nvPr/>
        </p:nvGrpSpPr>
        <p:grpSpPr>
          <a:xfrm>
            <a:off x="6959104" y="259321"/>
            <a:ext cx="5053887" cy="4047673"/>
            <a:chOff x="6395673" y="2017985"/>
            <a:chExt cx="5624877" cy="463046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61AFCE7-5E07-6637-1647-C4E38E3CA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97132" y="2017986"/>
              <a:ext cx="2723418" cy="463046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E9A2E33-D068-56A6-AF4F-0E2274C32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95673" y="2017985"/>
              <a:ext cx="2543530" cy="4629796"/>
            </a:xfrm>
            <a:prstGeom prst="rect">
              <a:avLst/>
            </a:prstGeom>
          </p:spPr>
        </p:pic>
        <p:sp>
          <p:nvSpPr>
            <p:cNvPr id="14" name="Arrow: Left-Right 13">
              <a:extLst>
                <a:ext uri="{FF2B5EF4-FFF2-40B4-BE49-F238E27FC236}">
                  <a16:creationId xmlns:a16="http://schemas.microsoft.com/office/drawing/2014/main" id="{D37EAE67-3464-D32A-C979-59006DA8C1E3}"/>
                </a:ext>
              </a:extLst>
            </p:cNvPr>
            <p:cNvSpPr/>
            <p:nvPr/>
          </p:nvSpPr>
          <p:spPr>
            <a:xfrm>
              <a:off x="8293334" y="3235902"/>
              <a:ext cx="1393017" cy="552449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10B4498-D355-9BC0-7457-A7A00550D5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4015" y="247327"/>
            <a:ext cx="1984938" cy="13688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0AB2F2-0FD2-D1C6-E7A0-60F18AE343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8506" y="1874239"/>
            <a:ext cx="1467464" cy="40476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A5929F6-0E47-5882-304A-A043B55D52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3" y="1870015"/>
            <a:ext cx="1598763" cy="470268"/>
          </a:xfrm>
          <a:prstGeom prst="rect">
            <a:avLst/>
          </a:prstGeom>
        </p:spPr>
      </p:pic>
      <p:sp>
        <p:nvSpPr>
          <p:cNvPr id="21" name="Arrow: Left-Right 20">
            <a:extLst>
              <a:ext uri="{FF2B5EF4-FFF2-40B4-BE49-F238E27FC236}">
                <a16:creationId xmlns:a16="http://schemas.microsoft.com/office/drawing/2014/main" id="{0DF8F9A2-1B17-6E02-3B31-4F2360E961B8}"/>
              </a:ext>
            </a:extLst>
          </p:cNvPr>
          <p:cNvSpPr/>
          <p:nvPr/>
        </p:nvSpPr>
        <p:spPr>
          <a:xfrm rot="5400000">
            <a:off x="3012759" y="1553231"/>
            <a:ext cx="641096" cy="37631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2" name="Arrow: Left-Right 21">
            <a:extLst>
              <a:ext uri="{FF2B5EF4-FFF2-40B4-BE49-F238E27FC236}">
                <a16:creationId xmlns:a16="http://schemas.microsoft.com/office/drawing/2014/main" id="{91F59D5F-2A66-36EA-E35F-88FF54B5CA17}"/>
              </a:ext>
            </a:extLst>
          </p:cNvPr>
          <p:cNvSpPr/>
          <p:nvPr/>
        </p:nvSpPr>
        <p:spPr>
          <a:xfrm>
            <a:off x="1516626" y="1996671"/>
            <a:ext cx="641096" cy="37631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8" name="Arrow: Left-Right 17">
            <a:extLst>
              <a:ext uri="{FF2B5EF4-FFF2-40B4-BE49-F238E27FC236}">
                <a16:creationId xmlns:a16="http://schemas.microsoft.com/office/drawing/2014/main" id="{75ED52F4-4025-3749-2E50-D6B71D8EEB54}"/>
              </a:ext>
            </a:extLst>
          </p:cNvPr>
          <p:cNvSpPr/>
          <p:nvPr/>
        </p:nvSpPr>
        <p:spPr>
          <a:xfrm rot="17414831">
            <a:off x="4515243" y="2566359"/>
            <a:ext cx="3697635" cy="42487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3" name="Arrow: Left-Right 22">
            <a:extLst>
              <a:ext uri="{FF2B5EF4-FFF2-40B4-BE49-F238E27FC236}">
                <a16:creationId xmlns:a16="http://schemas.microsoft.com/office/drawing/2014/main" id="{00DF48D9-FD82-CF0C-AAB9-BE0F1356DB53}"/>
              </a:ext>
            </a:extLst>
          </p:cNvPr>
          <p:cNvSpPr/>
          <p:nvPr/>
        </p:nvSpPr>
        <p:spPr>
          <a:xfrm rot="3659223" flipH="1">
            <a:off x="2691728" y="2632218"/>
            <a:ext cx="3793448" cy="42487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F7B9AD-53B1-6932-51FC-1B4278581312}"/>
              </a:ext>
            </a:extLst>
          </p:cNvPr>
          <p:cNvSpPr txBox="1"/>
          <p:nvPr/>
        </p:nvSpPr>
        <p:spPr>
          <a:xfrm>
            <a:off x="9244436" y="4466357"/>
            <a:ext cx="1498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B5395"/>
                </a:solidFill>
              </a:rPr>
              <a:t>VIEW</a:t>
            </a:r>
            <a:endParaRPr lang="en-IL" sz="3200" b="1" dirty="0">
              <a:solidFill>
                <a:srgbClr val="0B5395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1D556B-218D-B876-8369-5B2C7E137943}"/>
              </a:ext>
            </a:extLst>
          </p:cNvPr>
          <p:cNvSpPr txBox="1"/>
          <p:nvPr/>
        </p:nvSpPr>
        <p:spPr>
          <a:xfrm>
            <a:off x="3979650" y="4533757"/>
            <a:ext cx="3177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B5395"/>
                </a:solidFill>
              </a:rPr>
              <a:t>CONTROLLER</a:t>
            </a:r>
            <a:endParaRPr lang="en-IL" sz="3200" b="1" dirty="0">
              <a:solidFill>
                <a:srgbClr val="0B5395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FB8340-A164-D71E-5EE7-6AEDB48C9D80}"/>
              </a:ext>
            </a:extLst>
          </p:cNvPr>
          <p:cNvSpPr txBox="1"/>
          <p:nvPr/>
        </p:nvSpPr>
        <p:spPr>
          <a:xfrm>
            <a:off x="2014365" y="5914299"/>
            <a:ext cx="19242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B5395"/>
                </a:solidFill>
              </a:rPr>
              <a:t>MODEL</a:t>
            </a:r>
            <a:endParaRPr lang="en-IL" sz="3200" b="1" dirty="0">
              <a:solidFill>
                <a:srgbClr val="0B5395"/>
              </a:solidFill>
            </a:endParaRPr>
          </a:p>
        </p:txBody>
      </p:sp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AA3DA64E-C213-8F3D-F982-319F521531F8}"/>
              </a:ext>
            </a:extLst>
          </p:cNvPr>
          <p:cNvSpPr/>
          <p:nvPr/>
        </p:nvSpPr>
        <p:spPr>
          <a:xfrm rot="5400000">
            <a:off x="533565" y="2434410"/>
            <a:ext cx="641096" cy="37631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37BCA3-434C-2045-A41A-5A6AFF995F4F}"/>
              </a:ext>
            </a:extLst>
          </p:cNvPr>
          <p:cNvSpPr txBox="1"/>
          <p:nvPr/>
        </p:nvSpPr>
        <p:spPr>
          <a:xfrm>
            <a:off x="-22475" y="3082727"/>
            <a:ext cx="19242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SERVER</a:t>
            </a:r>
            <a:endParaRPr lang="en-IL" sz="3200" b="1" dirty="0"/>
          </a:p>
        </p:txBody>
      </p:sp>
    </p:spTree>
    <p:extLst>
      <p:ext uri="{BB962C8B-B14F-4D97-AF65-F5344CB8AC3E}">
        <p14:creationId xmlns:p14="http://schemas.microsoft.com/office/powerpoint/2010/main" val="13321941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423</TotalTime>
  <Words>566</Words>
  <Application>Microsoft Office PowerPoint</Application>
  <PresentationFormat>Widescreen</PresentationFormat>
  <Paragraphs>67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nech.diti@yahoo.com</dc:creator>
  <cp:lastModifiedBy>nech.diti@yahoo.com</cp:lastModifiedBy>
  <cp:revision>7</cp:revision>
  <dcterms:created xsi:type="dcterms:W3CDTF">2023-01-12T17:05:32Z</dcterms:created>
  <dcterms:modified xsi:type="dcterms:W3CDTF">2023-01-15T16:03:53Z</dcterms:modified>
</cp:coreProperties>
</file>

<file path=docProps/thumbnail.jpeg>
</file>